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1" r:id="rId4"/>
    <p:sldId id="275" r:id="rId5"/>
    <p:sldId id="263" r:id="rId6"/>
    <p:sldId id="269" r:id="rId7"/>
    <p:sldId id="268" r:id="rId8"/>
    <p:sldId id="270" r:id="rId9"/>
    <p:sldId id="264" r:id="rId10"/>
    <p:sldId id="274" r:id="rId11"/>
    <p:sldId id="273" r:id="rId12"/>
    <p:sldId id="266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48"/>
    <a:srgbClr val="007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9015" autoAdjust="0"/>
  </p:normalViewPr>
  <p:slideViewPr>
    <p:cSldViewPr snapToGrid="0">
      <p:cViewPr varScale="1">
        <p:scale>
          <a:sx n="77" d="100"/>
          <a:sy n="77" d="100"/>
        </p:scale>
        <p:origin x="12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A59FF-CEC2-4994-A7BA-E6FF0E6519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FFC8E-1EF8-4F1F-9C78-6288AD357C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39BE3-887D-4D97-9F63-5D2A18688722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8DF86-1CE4-4098-B63D-7D8162C0D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064C1-CC5C-4DCB-B05F-7F7D63B7F8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A1343-39D5-49F4-8E42-BD16B71017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7963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EBD31-3D3B-443B-B408-4433295154CD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3DD14-3247-4D0B-93C6-1BE3039B7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182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UC Berkley used convolution to down sample their image and then formulated a probability distribution which predicts the probability of the (</a:t>
            </a:r>
            <a:r>
              <a:rPr lang="en-US" dirty="0" err="1"/>
              <a:t>alpha,beta</a:t>
            </a:r>
            <a:r>
              <a:rPr lang="en-US" dirty="0"/>
              <a:t>) color-range based on the lightness values.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Waseda</a:t>
            </a:r>
            <a:r>
              <a:rPr lang="en-US" dirty="0"/>
              <a:t> University used an two networks (1)encoder-decoder and a (2)classifier. They used fusion techniques to combine the encoded data from the 1</a:t>
            </a:r>
            <a:r>
              <a:rPr lang="en-US" baseline="30000" dirty="0"/>
              <a:t>st</a:t>
            </a:r>
            <a:r>
              <a:rPr lang="en-US" dirty="0"/>
              <a:t> network and the convoluted features from the classifier. And then </a:t>
            </a:r>
            <a:r>
              <a:rPr lang="en-US" dirty="0" err="1"/>
              <a:t>upsampled</a:t>
            </a:r>
            <a:r>
              <a:rPr lang="en-US" dirty="0"/>
              <a:t> to get the output channels.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NTU used image similarity techniques to colorize images. No deep learning was used but we mention it because they had good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did not try to recreate any of the existing papers but instead took ideas and inspiration. We came up with suitable network architecture based on trial and error.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3DD14-3247-4D0B-93C6-1BE3039B759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11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image is 256*256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3DD14-3247-4D0B-93C6-1BE3039B759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15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lightness and a and b for the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components green–red and blue–yellow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3DD14-3247-4D0B-93C6-1BE3039B759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471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tried </a:t>
            </a:r>
            <a:r>
              <a:rPr lang="en-US" dirty="0" err="1"/>
              <a:t>maxpooling</a:t>
            </a:r>
            <a:r>
              <a:rPr lang="en-US" dirty="0"/>
              <a:t> and 1*1 convolution with stride 2 for down sampling and found that the 1*1 convolution approach worked better.</a:t>
            </a:r>
          </a:p>
          <a:p>
            <a:r>
              <a:rPr lang="en-US" dirty="0"/>
              <a:t>The final network had 3 </a:t>
            </a:r>
            <a:r>
              <a:rPr lang="en-US" dirty="0" err="1"/>
              <a:t>downsampling</a:t>
            </a:r>
            <a:r>
              <a:rPr lang="en-US" dirty="0"/>
              <a:t> and 3 </a:t>
            </a:r>
            <a:r>
              <a:rPr lang="en-US" dirty="0" err="1"/>
              <a:t>upsampling</a:t>
            </a:r>
            <a:r>
              <a:rPr lang="en-US" dirty="0"/>
              <a:t> layers.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3DD14-3247-4D0B-93C6-1BE3039B759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24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tanh for final activation because the range is between (-1, 1). This plays well with the LAB color scheme as we only have the scale the predictions by 128 to get out final results.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3DD14-3247-4D0B-93C6-1BE3039B759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000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3DD14-3247-4D0B-93C6-1BE3039B759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31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F7A92E1-E736-4437-9643-11ECD6345360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8180-184D-4524-A7F1-25C420DD30BF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6BE9-9A3B-4AE5-9842-ED7B6148686C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3E31E-1F73-426D-9AC2-5B852238E4E5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FA19-455A-4B9A-BE93-F29121F6860E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B65E-8C38-4DE0-B1CF-A68A7D1EFA96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0A655-E6CD-452C-9C40-23866D8099EC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4AD75-4C57-4F7D-ABC0-7B8E0D88C4C5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B471-756B-4A3C-82B0-30A6C56F4DEF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CF2A-CD1C-42B1-B8C7-33464C3E968D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88127-7A15-48EB-9F89-66326CBABCCE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6ED5-A715-4FB6-996C-9B85CC3663D7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22E2-3F89-446E-AD88-60181A079A66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5A733-0758-425B-B2AF-C2328696F0A7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632E-34D2-4D58-818A-ABA66CC16EBA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0AAF-7EDF-4120-93F9-2C78C25E9892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3BCD-8D4A-4894-BAAF-D49DC51D1B51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672C-6CCA-4D80-9A8C-6F746BCFD225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7672-C2C4-4B00-A64C-5ADC0503E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Colorization of black and white images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057D5-6916-42BD-9934-4AD714711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-Manav </a:t>
            </a:r>
            <a:r>
              <a:rPr lang="en-US" dirty="0" err="1"/>
              <a:t>patel</a:t>
            </a:r>
            <a:r>
              <a:rPr lang="en-US" dirty="0"/>
              <a:t> &amp; </a:t>
            </a:r>
            <a:r>
              <a:rPr lang="en-US" dirty="0" err="1"/>
              <a:t>rohan</a:t>
            </a:r>
            <a:r>
              <a:rPr lang="en-US" dirty="0"/>
              <a:t> </a:t>
            </a:r>
            <a:r>
              <a:rPr lang="en-US" dirty="0" err="1"/>
              <a:t>Kashuka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1DDE9-B7C8-4033-83AE-B4E43EB8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92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2278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Good Results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D5298-1B9B-44F0-B0BF-943B9ED4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C47909-0E25-4EFA-872E-251693572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8695" y="3033731"/>
            <a:ext cx="1468581" cy="1468581"/>
          </a:xfr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5F882C5C-2EB0-4E8C-913B-498AF135E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97"/>
          <a:stretch/>
        </p:blipFill>
        <p:spPr>
          <a:xfrm>
            <a:off x="1141411" y="3033731"/>
            <a:ext cx="8690870" cy="1446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0B7677-6E9A-4EB5-87EA-81A9BB07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0" y="1402399"/>
            <a:ext cx="8690871" cy="1448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5CAEB-57FA-4843-A426-FEFC8CB6B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695" y="1402399"/>
            <a:ext cx="1468581" cy="1468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F8ED05-027E-4815-836B-EC6F9E2A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1" y="4685166"/>
            <a:ext cx="8690870" cy="14484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722441-04CD-4CC9-ADD9-BC962F504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8695" y="4685166"/>
            <a:ext cx="1468581" cy="1468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D0B81F-9BD8-4313-85C9-F4C7F5F55E34}"/>
              </a:ext>
            </a:extLst>
          </p:cNvPr>
          <p:cNvSpPr txBox="1"/>
          <p:nvPr/>
        </p:nvSpPr>
        <p:spPr>
          <a:xfrm>
            <a:off x="5486845" y="893550"/>
            <a:ext cx="151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Optimal 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E886A-23E0-4C5C-824C-80BD9C82AA8F}"/>
              </a:ext>
            </a:extLst>
          </p:cNvPr>
          <p:cNvSpPr txBox="1"/>
          <p:nvPr/>
        </p:nvSpPr>
        <p:spPr>
          <a:xfrm>
            <a:off x="10043661" y="893550"/>
            <a:ext cx="137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Ground Truth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FDEA43-AE40-4742-9FC7-212444656571}"/>
              </a:ext>
            </a:extLst>
          </p:cNvPr>
          <p:cNvSpPr/>
          <p:nvPr/>
        </p:nvSpPr>
        <p:spPr>
          <a:xfrm>
            <a:off x="5486845" y="823214"/>
            <a:ext cx="1468581" cy="54251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29A42-862E-474F-B0FA-1EE69221021B}"/>
              </a:ext>
            </a:extLst>
          </p:cNvPr>
          <p:cNvCxnSpPr>
            <a:cxnSpLocks/>
          </p:cNvCxnSpPr>
          <p:nvPr/>
        </p:nvCxnSpPr>
        <p:spPr>
          <a:xfrm>
            <a:off x="1141410" y="6356839"/>
            <a:ext cx="89945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1B3B6E-3A77-4BD9-828F-9D5E8869F288}"/>
              </a:ext>
            </a:extLst>
          </p:cNvPr>
          <p:cNvSpPr txBox="1"/>
          <p:nvPr/>
        </p:nvSpPr>
        <p:spPr>
          <a:xfrm>
            <a:off x="1569427" y="6391554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893FD-BB7E-41F8-ADAE-DFF883E76706}"/>
              </a:ext>
            </a:extLst>
          </p:cNvPr>
          <p:cNvSpPr txBox="1"/>
          <p:nvPr/>
        </p:nvSpPr>
        <p:spPr>
          <a:xfrm>
            <a:off x="3079555" y="6431252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8D393-2B27-4984-A3CF-4A0FCDECCCE0}"/>
              </a:ext>
            </a:extLst>
          </p:cNvPr>
          <p:cNvSpPr txBox="1"/>
          <p:nvPr/>
        </p:nvSpPr>
        <p:spPr>
          <a:xfrm>
            <a:off x="4434254" y="6431252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D0D30-9006-4344-8F48-D92E77D70C47}"/>
              </a:ext>
            </a:extLst>
          </p:cNvPr>
          <p:cNvSpPr txBox="1"/>
          <p:nvPr/>
        </p:nvSpPr>
        <p:spPr>
          <a:xfrm>
            <a:off x="5944382" y="6431252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558D9-0E87-480C-B109-4AEB11794534}"/>
              </a:ext>
            </a:extLst>
          </p:cNvPr>
          <p:cNvSpPr txBox="1"/>
          <p:nvPr/>
        </p:nvSpPr>
        <p:spPr>
          <a:xfrm>
            <a:off x="7454510" y="6391554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A69675-6571-41BA-B709-D93057D3BC4B}"/>
              </a:ext>
            </a:extLst>
          </p:cNvPr>
          <p:cNvSpPr txBox="1"/>
          <p:nvPr/>
        </p:nvSpPr>
        <p:spPr>
          <a:xfrm>
            <a:off x="8808525" y="6395369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275</a:t>
            </a:r>
          </a:p>
        </p:txBody>
      </p:sp>
    </p:spTree>
    <p:extLst>
      <p:ext uri="{BB962C8B-B14F-4D97-AF65-F5344CB8AC3E}">
        <p14:creationId xmlns:p14="http://schemas.microsoft.com/office/powerpoint/2010/main" val="179160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5D68418-16E0-469D-90C6-BF9FDE6C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407" y="3047109"/>
            <a:ext cx="1445825" cy="1445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2DAD0-FC2A-46D9-B790-323D4BE0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407" y="1411576"/>
            <a:ext cx="1448479" cy="1448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3025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Bad Results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D5298-1B9B-44F0-B0BF-943B9ED4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06BB0F-83B2-4D34-9A7D-49CDFCD40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129"/>
          <a:stretch/>
        </p:blipFill>
        <p:spPr>
          <a:xfrm>
            <a:off x="1141413" y="3047110"/>
            <a:ext cx="8690872" cy="144582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42449-4008-4433-BCF3-9F41BE9729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07"/>
          <a:stretch/>
        </p:blipFill>
        <p:spPr>
          <a:xfrm>
            <a:off x="1141413" y="4686249"/>
            <a:ext cx="8690871" cy="1447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88A49F-9D39-44B7-8B49-CE1912E27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3" y="1411576"/>
            <a:ext cx="8690871" cy="14484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31D248-321E-4B76-AC1D-6E98E4480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407" y="4687569"/>
            <a:ext cx="1445825" cy="1445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0910B0-5972-4661-BFDF-21F32E7331DA}"/>
              </a:ext>
            </a:extLst>
          </p:cNvPr>
          <p:cNvSpPr txBox="1"/>
          <p:nvPr/>
        </p:nvSpPr>
        <p:spPr>
          <a:xfrm>
            <a:off x="5486845" y="893550"/>
            <a:ext cx="151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Optimal Result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F5163-FEFF-48AE-8B90-A6277DB8F710}"/>
              </a:ext>
            </a:extLst>
          </p:cNvPr>
          <p:cNvSpPr txBox="1"/>
          <p:nvPr/>
        </p:nvSpPr>
        <p:spPr>
          <a:xfrm>
            <a:off x="10043661" y="893550"/>
            <a:ext cx="137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Ground Truth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E3F95-E43B-40B9-B57D-A90148D73C1D}"/>
              </a:ext>
            </a:extLst>
          </p:cNvPr>
          <p:cNvSpPr/>
          <p:nvPr/>
        </p:nvSpPr>
        <p:spPr>
          <a:xfrm>
            <a:off x="5486845" y="823214"/>
            <a:ext cx="1468581" cy="54251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CE3A67-3523-4389-B8A0-617F9F37370C}"/>
              </a:ext>
            </a:extLst>
          </p:cNvPr>
          <p:cNvCxnSpPr>
            <a:cxnSpLocks/>
          </p:cNvCxnSpPr>
          <p:nvPr/>
        </p:nvCxnSpPr>
        <p:spPr>
          <a:xfrm>
            <a:off x="1141410" y="6356839"/>
            <a:ext cx="89945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CEB29F2-D1EC-4A77-97B7-149BF117D2F3}"/>
              </a:ext>
            </a:extLst>
          </p:cNvPr>
          <p:cNvSpPr txBox="1"/>
          <p:nvPr/>
        </p:nvSpPr>
        <p:spPr>
          <a:xfrm>
            <a:off x="1569427" y="6391554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E224FC-E533-4555-8FC3-0E5B41B876BB}"/>
              </a:ext>
            </a:extLst>
          </p:cNvPr>
          <p:cNvSpPr txBox="1"/>
          <p:nvPr/>
        </p:nvSpPr>
        <p:spPr>
          <a:xfrm>
            <a:off x="3079555" y="6431252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11833-65BB-448A-B23F-DF230E454BDA}"/>
              </a:ext>
            </a:extLst>
          </p:cNvPr>
          <p:cNvSpPr txBox="1"/>
          <p:nvPr/>
        </p:nvSpPr>
        <p:spPr>
          <a:xfrm>
            <a:off x="4434254" y="6431252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13329F-FB0A-4A2F-A864-1C2175CACC14}"/>
              </a:ext>
            </a:extLst>
          </p:cNvPr>
          <p:cNvSpPr txBox="1"/>
          <p:nvPr/>
        </p:nvSpPr>
        <p:spPr>
          <a:xfrm>
            <a:off x="5944382" y="6431252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2BFEA-CBFC-42D7-AD7E-AFB2B2DB4289}"/>
              </a:ext>
            </a:extLst>
          </p:cNvPr>
          <p:cNvSpPr txBox="1"/>
          <p:nvPr/>
        </p:nvSpPr>
        <p:spPr>
          <a:xfrm>
            <a:off x="7454510" y="6391554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9DA9D1-2DAA-47DE-9FF2-34C655473BEF}"/>
              </a:ext>
            </a:extLst>
          </p:cNvPr>
          <p:cNvSpPr txBox="1"/>
          <p:nvPr/>
        </p:nvSpPr>
        <p:spPr>
          <a:xfrm>
            <a:off x="8808525" y="6395369"/>
            <a:ext cx="59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275</a:t>
            </a:r>
          </a:p>
        </p:txBody>
      </p:sp>
    </p:spTree>
    <p:extLst>
      <p:ext uri="{BB962C8B-B14F-4D97-AF65-F5344CB8AC3E}">
        <p14:creationId xmlns:p14="http://schemas.microsoft.com/office/powerpoint/2010/main" val="76227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Goals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3ADC-2C6A-46CE-90B1-82071D2C6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 a classifier to the current model for better results.</a:t>
            </a:r>
          </a:p>
          <a:p>
            <a:r>
              <a:rPr lang="en-US" dirty="0">
                <a:solidFill>
                  <a:schemeClr val="bg1"/>
                </a:solidFill>
              </a:rPr>
              <a:t>Develop a Web Application that colorizes black and white images.</a:t>
            </a:r>
          </a:p>
          <a:p>
            <a:r>
              <a:rPr lang="en-US" dirty="0">
                <a:solidFill>
                  <a:schemeClr val="bg1"/>
                </a:solidFill>
              </a:rPr>
              <a:t>Work on colorization of black and white movies (image sequences).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CAA88-B203-43C0-819C-981BBFEE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9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3ADC-2C6A-46CE-90B1-82071D2C6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IN" dirty="0">
                <a:solidFill>
                  <a:schemeClr val="bg1"/>
                </a:solidFill>
              </a:rPr>
              <a:t>Zhang, Richard, Phillip Isola, and Alexei A. </a:t>
            </a:r>
            <a:r>
              <a:rPr lang="en-IN" dirty="0" err="1">
                <a:solidFill>
                  <a:schemeClr val="bg1"/>
                </a:solidFill>
              </a:rPr>
              <a:t>Efros</a:t>
            </a:r>
            <a:r>
              <a:rPr lang="en-IN" dirty="0">
                <a:solidFill>
                  <a:schemeClr val="bg1"/>
                </a:solidFill>
              </a:rPr>
              <a:t>. "</a:t>
            </a:r>
            <a:r>
              <a:rPr lang="en-IN" dirty="0" err="1">
                <a:solidFill>
                  <a:schemeClr val="bg1"/>
                </a:solidFill>
              </a:rPr>
              <a:t>Colorful</a:t>
            </a:r>
            <a:r>
              <a:rPr lang="en-IN" dirty="0">
                <a:solidFill>
                  <a:schemeClr val="bg1"/>
                </a:solidFill>
              </a:rPr>
              <a:t> image colorization." </a:t>
            </a:r>
            <a:r>
              <a:rPr lang="en-IN" i="1" dirty="0">
                <a:solidFill>
                  <a:schemeClr val="bg1"/>
                </a:solidFill>
              </a:rPr>
              <a:t>European Conference on Computer Vision</a:t>
            </a:r>
            <a:r>
              <a:rPr lang="en-IN" dirty="0">
                <a:solidFill>
                  <a:schemeClr val="bg1"/>
                </a:solidFill>
              </a:rPr>
              <a:t>. Springer, Cham, 2016.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IN" dirty="0">
                <a:solidFill>
                  <a:schemeClr val="bg1"/>
                </a:solidFill>
              </a:rPr>
              <a:t>2] Iizuka, Satoshi, Edgar Simo-Serra, and Hiroshi Ishikawa. "Let there be </a:t>
            </a:r>
            <a:r>
              <a:rPr lang="en-IN" dirty="0" err="1">
                <a:solidFill>
                  <a:schemeClr val="bg1"/>
                </a:solidFill>
              </a:rPr>
              <a:t>color</a:t>
            </a:r>
            <a:r>
              <a:rPr lang="en-IN" dirty="0">
                <a:solidFill>
                  <a:schemeClr val="bg1"/>
                </a:solidFill>
              </a:rPr>
              <a:t>!: joint end-to-end learning of global and local image priors for automatic image colorization with simultaneous classification." </a:t>
            </a:r>
            <a:r>
              <a:rPr lang="en-IN" i="1" dirty="0">
                <a:solidFill>
                  <a:schemeClr val="bg1"/>
                </a:solidFill>
              </a:rPr>
              <a:t>ACM Transactions on Graphics (TOG)</a:t>
            </a:r>
            <a:r>
              <a:rPr lang="en-IN" dirty="0">
                <a:solidFill>
                  <a:schemeClr val="bg1"/>
                </a:solidFill>
              </a:rPr>
              <a:t> 35.4 (2016): 110.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IN" dirty="0">
                <a:solidFill>
                  <a:schemeClr val="bg1"/>
                </a:solidFill>
              </a:rPr>
              <a:t>3] Gupta, Raj Kumar, et al. "Image colorization using similar images." </a:t>
            </a:r>
            <a:r>
              <a:rPr lang="en-IN" i="1" dirty="0">
                <a:solidFill>
                  <a:schemeClr val="bg1"/>
                </a:solidFill>
              </a:rPr>
              <a:t>Proceedings of the 20th ACM international conference on Multimedia</a:t>
            </a:r>
            <a:r>
              <a:rPr lang="en-IN" dirty="0">
                <a:solidFill>
                  <a:schemeClr val="bg1"/>
                </a:solidFill>
              </a:rPr>
              <a:t>. ACM, 2012.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[4]</a:t>
            </a:r>
            <a:r>
              <a:rPr lang="en-US" dirty="0">
                <a:solidFill>
                  <a:schemeClr val="bg1"/>
                </a:solidFill>
              </a:rPr>
              <a:t> Oliva, A. &amp; Torralba, A. (2001).Modeling the Shape of the Scene: A Holistic Representation of the Spatial Envelope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C456F6A-050C-463C-B326-F2F82995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3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A80F54D-E82D-4EE8-99BB-5A7722E1B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EC233C-83DB-4098-9AC6-5912CD5F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1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3ADC-2C6A-46CE-90B1-82071D2C6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Colorization today is done by hand using an image editing software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This process is time</a:t>
            </a:r>
            <a:r>
              <a:rPr lang="en-IN" dirty="0">
                <a:solidFill>
                  <a:schemeClr val="bg1"/>
                </a:solidFill>
              </a:rPr>
              <a:t> consuming.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Neural net helps eliminate the manual labor and expedites the process.</a:t>
            </a:r>
          </a:p>
          <a:p>
            <a:r>
              <a:rPr lang="en-US" dirty="0">
                <a:solidFill>
                  <a:schemeClr val="bg1"/>
                </a:solidFill>
              </a:rPr>
              <a:t>The colors chosen are not necessarily correct but rather plausible.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FD5D7-2C1A-4807-A728-CE998B01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04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Other work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448783-6C65-4EEB-91F3-058E0675B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23" t="24698" r="53000" b="12909"/>
          <a:stretch/>
        </p:blipFill>
        <p:spPr>
          <a:xfrm>
            <a:off x="752124" y="1943099"/>
            <a:ext cx="28067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81968-7E8E-4BCB-A6FB-3475D836C410}"/>
              </a:ext>
            </a:extLst>
          </p:cNvPr>
          <p:cNvSpPr txBox="1"/>
          <p:nvPr/>
        </p:nvSpPr>
        <p:spPr>
          <a:xfrm>
            <a:off x="803717" y="4368800"/>
            <a:ext cx="270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University of California, Berkeley [1]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6B5BC3-224E-4149-AB62-42DC6443FC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" t="37407" r="73034" b="32408"/>
          <a:stretch/>
        </p:blipFill>
        <p:spPr>
          <a:xfrm>
            <a:off x="4651433" y="1943100"/>
            <a:ext cx="2885957" cy="2209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75339-BCC6-4169-87B1-E454801B0EBB}"/>
              </a:ext>
            </a:extLst>
          </p:cNvPr>
          <p:cNvSpPr txBox="1"/>
          <p:nvPr/>
        </p:nvSpPr>
        <p:spPr>
          <a:xfrm>
            <a:off x="4742654" y="4322633"/>
            <a:ext cx="270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</a:rPr>
              <a:t>Waseda</a:t>
            </a:r>
            <a:r>
              <a:rPr lang="en-IN" dirty="0">
                <a:solidFill>
                  <a:schemeClr val="bg1"/>
                </a:solidFill>
              </a:rPr>
              <a:t> University [2]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5B1DDF-9814-4D1F-84C1-C4C02C6407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75" t="26853" r="59167" b="28333"/>
          <a:stretch/>
        </p:blipFill>
        <p:spPr>
          <a:xfrm>
            <a:off x="8629999" y="1943100"/>
            <a:ext cx="3195990" cy="2209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D39A09-6300-48BA-91C0-EA5640FACE72}"/>
              </a:ext>
            </a:extLst>
          </p:cNvPr>
          <p:cNvSpPr txBox="1"/>
          <p:nvPr/>
        </p:nvSpPr>
        <p:spPr>
          <a:xfrm>
            <a:off x="8876237" y="4322633"/>
            <a:ext cx="270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Nanyang Technological University [3]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02C60A4-5F17-4DBD-959A-D18EBD32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51532-CB91-4A92-A1D8-BCDAF45E89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64" t="28333" r="13245" b="35128"/>
          <a:stretch/>
        </p:blipFill>
        <p:spPr>
          <a:xfrm>
            <a:off x="377681" y="5231032"/>
            <a:ext cx="3555584" cy="98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B47C2-2D95-4B47-8AB0-07A79EAF1B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466" t="37948" r="27196" b="30579"/>
          <a:stretch/>
        </p:blipFill>
        <p:spPr>
          <a:xfrm>
            <a:off x="4318481" y="5015131"/>
            <a:ext cx="3551857" cy="13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2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Dataset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006D5182-9AAC-4E0A-B0B1-392F9E6B23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377635"/>
              </p:ext>
            </p:extLst>
          </p:nvPr>
        </p:nvGraphicFramePr>
        <p:xfrm>
          <a:off x="1132621" y="2097088"/>
          <a:ext cx="7620000" cy="396240"/>
        </p:xfrm>
        <a:graphic>
          <a:graphicData uri="http://schemas.openxmlformats.org/drawingml/2006/table">
            <a:tbl>
              <a:tblPr/>
              <a:tblGrid>
                <a:gridCol w="7620000">
                  <a:extLst>
                    <a:ext uri="{9D8B030D-6E8A-4147-A177-3AD203B41FA5}">
                      <a16:colId xmlns:a16="http://schemas.microsoft.com/office/drawing/2014/main" val="4156309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Computational Visual Cognition Laboratory (MIT)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242778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960357AA-5270-4186-8F16-4D385EE5A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51792" y="-17403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F640EC-1E4D-4EDA-B3F3-FE76EBDBD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0" t="33377" r="44990" b="34084"/>
          <a:stretch/>
        </p:blipFill>
        <p:spPr>
          <a:xfrm>
            <a:off x="5202070" y="2748053"/>
            <a:ext cx="6184895" cy="2447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663C5-B2C3-4981-94C0-9CC02BD80266}"/>
              </a:ext>
            </a:extLst>
          </p:cNvPr>
          <p:cNvSpPr txBox="1"/>
          <p:nvPr/>
        </p:nvSpPr>
        <p:spPr>
          <a:xfrm>
            <a:off x="1338943" y="2921168"/>
            <a:ext cx="1992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Approximately 1000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9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Network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3ADC-2C6A-46CE-90B1-82071D2C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color space for prediction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285A2-95EA-460A-B389-25AB5DDF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lab channels">
            <a:extLst>
              <a:ext uri="{FF2B5EF4-FFF2-40B4-BE49-F238E27FC236}">
                <a16:creationId xmlns:a16="http://schemas.microsoft.com/office/drawing/2014/main" id="{6B032E6C-307C-4D9C-B30A-74CDF343F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247232"/>
            <a:ext cx="4595091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gb channels">
            <a:extLst>
              <a:ext uri="{FF2B5EF4-FFF2-40B4-BE49-F238E27FC236}">
                <a16:creationId xmlns:a16="http://schemas.microsoft.com/office/drawing/2014/main" id="{B127FE99-A702-44DD-9F14-86AAE4824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00" y="3622675"/>
            <a:ext cx="4908510" cy="17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97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Network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3ADC-2C6A-46CE-90B1-82071D2C6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Convolutional encoder decoder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285A2-95EA-460A-B389-25AB5DDF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convolutional encoder decoder">
            <a:extLst>
              <a:ext uri="{FF2B5EF4-FFF2-40B4-BE49-F238E27FC236}">
                <a16:creationId xmlns:a16="http://schemas.microsoft.com/office/drawing/2014/main" id="{6790D375-46B4-402B-BBFB-4523AA8C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27" y="3429000"/>
            <a:ext cx="10013283" cy="20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91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Network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3ADC-2C6A-46CE-90B1-82071D2C6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RELU after every conv layer </a:t>
            </a:r>
          </a:p>
          <a:p>
            <a:r>
              <a:rPr lang="en-US" dirty="0">
                <a:solidFill>
                  <a:schemeClr val="bg1"/>
                </a:solidFill>
              </a:rPr>
              <a:t>Tanh for final activation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285A2-95EA-460A-B389-25AB5DDF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8D026-4185-4D68-A809-3965DCC31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9" t="46296" r="38125" b="37778"/>
          <a:stretch/>
        </p:blipFill>
        <p:spPr>
          <a:xfrm>
            <a:off x="1574800" y="3429000"/>
            <a:ext cx="4828363" cy="1701800"/>
          </a:xfrm>
          <a:prstGeom prst="rect">
            <a:avLst/>
          </a:prstGeom>
        </p:spPr>
      </p:pic>
      <p:pic>
        <p:nvPicPr>
          <p:cNvPr id="4098" name="Picture 2" descr="Image result for tanh">
            <a:extLst>
              <a:ext uri="{FF2B5EF4-FFF2-40B4-BE49-F238E27FC236}">
                <a16:creationId xmlns:a16="http://schemas.microsoft.com/office/drawing/2014/main" id="{79A734B6-261B-44C1-AF19-AF391A5CF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1" y="3170237"/>
            <a:ext cx="3429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4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lab color channels">
            <a:extLst>
              <a:ext uri="{FF2B5EF4-FFF2-40B4-BE49-F238E27FC236}">
                <a16:creationId xmlns:a16="http://schemas.microsoft.com/office/drawing/2014/main" id="{D1F23F43-FA68-45E4-8AE5-6DB21359D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7" b="50000"/>
          <a:stretch/>
        </p:blipFill>
        <p:spPr bwMode="auto">
          <a:xfrm>
            <a:off x="2528050" y="3072606"/>
            <a:ext cx="1592263" cy="15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ab color channels">
            <a:extLst>
              <a:ext uri="{FF2B5EF4-FFF2-40B4-BE49-F238E27FC236}">
                <a16:creationId xmlns:a16="http://schemas.microsoft.com/office/drawing/2014/main" id="{E9B42D7C-E831-42A9-946B-519B1DDF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7" r="20181" b="50413"/>
          <a:stretch/>
        </p:blipFill>
        <p:spPr bwMode="auto">
          <a:xfrm>
            <a:off x="2976429" y="3503886"/>
            <a:ext cx="1592263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Network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3ADC-2C6A-46CE-90B1-82071D2C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 input channel and 2 output channels are stacked in order to get final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285A2-95EA-460A-B389-25AB5DDF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lab color channels">
            <a:extLst>
              <a:ext uri="{FF2B5EF4-FFF2-40B4-BE49-F238E27FC236}">
                <a16:creationId xmlns:a16="http://schemas.microsoft.com/office/drawing/2014/main" id="{096F2BF3-85D6-4E0D-920E-D9A95F92B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16"/>
          <a:stretch/>
        </p:blipFill>
        <p:spPr bwMode="auto">
          <a:xfrm>
            <a:off x="6882293" y="3072606"/>
            <a:ext cx="2512884" cy="25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ab color channels">
            <a:extLst>
              <a:ext uri="{FF2B5EF4-FFF2-40B4-BE49-F238E27FC236}">
                <a16:creationId xmlns:a16="http://schemas.microsoft.com/office/drawing/2014/main" id="{61F61CAC-2D71-4750-9B94-AC4BC582C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8" r="40262" b="50320"/>
          <a:stretch/>
        </p:blipFill>
        <p:spPr bwMode="auto">
          <a:xfrm>
            <a:off x="3424808" y="3981435"/>
            <a:ext cx="1592263" cy="160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107236-3107-4D20-9121-0B0D55F531C6}"/>
              </a:ext>
            </a:extLst>
          </p:cNvPr>
          <p:cNvCxnSpPr/>
          <p:nvPr/>
        </p:nvCxnSpPr>
        <p:spPr>
          <a:xfrm>
            <a:off x="5486400" y="4303059"/>
            <a:ext cx="9323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72EF69CB-482A-478B-9C51-C466275C2A0C}"/>
              </a:ext>
            </a:extLst>
          </p:cNvPr>
          <p:cNvSpPr/>
          <p:nvPr/>
        </p:nvSpPr>
        <p:spPr>
          <a:xfrm>
            <a:off x="2256771" y="3072606"/>
            <a:ext cx="156951" cy="202354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4D84797F-AC2F-4906-BE2B-133A7FB9CB78}"/>
              </a:ext>
            </a:extLst>
          </p:cNvPr>
          <p:cNvSpPr/>
          <p:nvPr/>
        </p:nvSpPr>
        <p:spPr>
          <a:xfrm rot="16200000">
            <a:off x="4152532" y="4972698"/>
            <a:ext cx="136815" cy="159226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7795E-6213-468D-AFEB-FD62863862AE}"/>
              </a:ext>
            </a:extLst>
          </p:cNvPr>
          <p:cNvSpPr txBox="1"/>
          <p:nvPr/>
        </p:nvSpPr>
        <p:spPr>
          <a:xfrm>
            <a:off x="1243208" y="3761211"/>
            <a:ext cx="105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7B8F8-5262-4870-B78F-D201F0A94D8B}"/>
              </a:ext>
            </a:extLst>
          </p:cNvPr>
          <p:cNvSpPr txBox="1"/>
          <p:nvPr/>
        </p:nvSpPr>
        <p:spPr>
          <a:xfrm>
            <a:off x="3691573" y="5815561"/>
            <a:ext cx="105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Input</a:t>
            </a:r>
          </a:p>
        </p:txBody>
      </p:sp>
    </p:spTree>
    <p:extLst>
      <p:ext uri="{BB962C8B-B14F-4D97-AF65-F5344CB8AC3E}">
        <p14:creationId xmlns:p14="http://schemas.microsoft.com/office/powerpoint/2010/main" val="316770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AA14091-DBB6-4AC5-A58A-79A355378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37" t="29083" r="868" b="27225"/>
          <a:stretch/>
        </p:blipFill>
        <p:spPr>
          <a:xfrm>
            <a:off x="1907931" y="1916723"/>
            <a:ext cx="8843472" cy="3425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25AD7-8CCE-4B8C-A168-7647D64C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CDDB92-6D84-47B0-AA67-A3FBAC41B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56" t="29083" r="67706" b="27225"/>
          <a:stretch/>
        </p:blipFill>
        <p:spPr>
          <a:xfrm>
            <a:off x="1317259" y="1916723"/>
            <a:ext cx="590672" cy="34252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D5298-1B9B-44F0-B0BF-943B9ED4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E3167-BB43-4CE9-9F9F-9BB17CB1764F}"/>
              </a:ext>
            </a:extLst>
          </p:cNvPr>
          <p:cNvSpPr txBox="1"/>
          <p:nvPr/>
        </p:nvSpPr>
        <p:spPr>
          <a:xfrm>
            <a:off x="9540722" y="2306444"/>
            <a:ext cx="1058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2B8"/>
                </a:solidFill>
              </a:rPr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2FBBF-F639-4FB6-AF00-6807EDCFA00C}"/>
              </a:ext>
            </a:extLst>
          </p:cNvPr>
          <p:cNvSpPr txBox="1"/>
          <p:nvPr/>
        </p:nvSpPr>
        <p:spPr>
          <a:xfrm>
            <a:off x="9540722" y="4322813"/>
            <a:ext cx="1058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7348"/>
                </a:solidFill>
              </a:rPr>
              <a:t>Train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89004-550C-4948-99C1-C50A5B7A3B79}"/>
              </a:ext>
            </a:extLst>
          </p:cNvPr>
          <p:cNvSpPr txBox="1"/>
          <p:nvPr/>
        </p:nvSpPr>
        <p:spPr>
          <a:xfrm flipH="1">
            <a:off x="5934889" y="5411177"/>
            <a:ext cx="94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Epochs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134BD-1A4B-4E66-A6A0-42D75816F37B}"/>
              </a:ext>
            </a:extLst>
          </p:cNvPr>
          <p:cNvSpPr txBox="1"/>
          <p:nvPr/>
        </p:nvSpPr>
        <p:spPr>
          <a:xfrm flipH="1">
            <a:off x="696814" y="3444685"/>
            <a:ext cx="64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Loss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54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2174</TotalTime>
  <Words>467</Words>
  <Application>Microsoft Office PowerPoint</Application>
  <PresentationFormat>Widescreen</PresentationFormat>
  <Paragraphs>87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Trebuchet MS</vt:lpstr>
      <vt:lpstr>Tw Cen MT</vt:lpstr>
      <vt:lpstr>verdana</vt:lpstr>
      <vt:lpstr>Circuit</vt:lpstr>
      <vt:lpstr>Colorization of black and white images</vt:lpstr>
      <vt:lpstr>Introduction</vt:lpstr>
      <vt:lpstr>Other work</vt:lpstr>
      <vt:lpstr>Dataset</vt:lpstr>
      <vt:lpstr>Our Network</vt:lpstr>
      <vt:lpstr>Our Network</vt:lpstr>
      <vt:lpstr>Our Network</vt:lpstr>
      <vt:lpstr>Our Network</vt:lpstr>
      <vt:lpstr>Results</vt:lpstr>
      <vt:lpstr>Good Results</vt:lpstr>
      <vt:lpstr>Bad Results </vt:lpstr>
      <vt:lpstr>Future Goals</vt:lpstr>
      <vt:lpstr>References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Colorization of</dc:title>
  <dc:creator>Manav Dharmesh Patel</dc:creator>
  <cp:lastModifiedBy>Manav Dharmesh Patel</cp:lastModifiedBy>
  <cp:revision>47</cp:revision>
  <dcterms:created xsi:type="dcterms:W3CDTF">2018-04-24T19:43:05Z</dcterms:created>
  <dcterms:modified xsi:type="dcterms:W3CDTF">2018-04-26T16:52:06Z</dcterms:modified>
</cp:coreProperties>
</file>